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27"/>
  </p:notesMasterIdLst>
  <p:handoutMasterIdLst>
    <p:handoutMasterId r:id="rId28"/>
  </p:handoutMasterIdLst>
  <p:sldIdLst>
    <p:sldId id="353" r:id="rId2"/>
    <p:sldId id="357" r:id="rId3"/>
    <p:sldId id="359" r:id="rId4"/>
    <p:sldId id="358" r:id="rId5"/>
    <p:sldId id="362" r:id="rId6"/>
    <p:sldId id="363" r:id="rId7"/>
    <p:sldId id="364" r:id="rId8"/>
    <p:sldId id="361" r:id="rId9"/>
    <p:sldId id="360" r:id="rId10"/>
    <p:sldId id="365" r:id="rId11"/>
    <p:sldId id="367" r:id="rId12"/>
    <p:sldId id="366" r:id="rId13"/>
    <p:sldId id="368" r:id="rId14"/>
    <p:sldId id="369" r:id="rId15"/>
    <p:sldId id="370" r:id="rId16"/>
    <p:sldId id="371" r:id="rId17"/>
    <p:sldId id="372" r:id="rId18"/>
    <p:sldId id="373" r:id="rId19"/>
    <p:sldId id="374" r:id="rId20"/>
    <p:sldId id="377" r:id="rId21"/>
    <p:sldId id="378" r:id="rId22"/>
    <p:sldId id="375" r:id="rId23"/>
    <p:sldId id="379" r:id="rId24"/>
    <p:sldId id="376" r:id="rId25"/>
    <p:sldId id="380" r:id="rId26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0B000472-CAA5-4379-A368-D84E4E6FB97F}">
          <p14:sldIdLst>
            <p14:sldId id="353"/>
          </p14:sldIdLst>
        </p14:section>
        <p14:section name="未命名的章節" id="{209E5639-39EE-4EDA-8E0E-A7BCE8ABB58F}">
          <p14:sldIdLst>
            <p14:sldId id="357"/>
            <p14:sldId id="359"/>
            <p14:sldId id="358"/>
            <p14:sldId id="362"/>
            <p14:sldId id="363"/>
            <p14:sldId id="364"/>
            <p14:sldId id="361"/>
            <p14:sldId id="360"/>
            <p14:sldId id="365"/>
            <p14:sldId id="367"/>
            <p14:sldId id="366"/>
            <p14:sldId id="368"/>
            <p14:sldId id="369"/>
            <p14:sldId id="370"/>
            <p14:sldId id="371"/>
            <p14:sldId id="372"/>
            <p14:sldId id="373"/>
            <p14:sldId id="374"/>
            <p14:sldId id="377"/>
            <p14:sldId id="378"/>
            <p14:sldId id="375"/>
            <p14:sldId id="379"/>
            <p14:sldId id="376"/>
            <p14:sldId id="3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CC6600"/>
    <a:srgbClr val="66FF33"/>
    <a:srgbClr val="EBEBFF"/>
    <a:srgbClr val="E7E7FF"/>
    <a:srgbClr val="E1E1FF"/>
    <a:srgbClr val="CCCCFF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8" autoAdjust="0"/>
    <p:restoredTop sz="79859" autoAdjust="0"/>
  </p:normalViewPr>
  <p:slideViewPr>
    <p:cSldViewPr>
      <p:cViewPr varScale="1">
        <p:scale>
          <a:sx n="71" d="100"/>
          <a:sy n="71" d="100"/>
        </p:scale>
        <p:origin x="158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2017/9/6</a:t>
            </a:fld>
            <a:endParaRPr lang="en-US" altLang="zh-TW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05367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11919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32064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262687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884189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38677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63601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301242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930917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6454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63775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23818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568139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959901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025146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379287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6834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7861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38445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44157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6949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64531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56695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28975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2017/9/6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2800" b="1" i="0" dirty="0"/>
              <a:t>Memory-Efficient Regular Expression Search Using State Merging</a:t>
            </a:r>
            <a:endParaRPr lang="zh-TW" altLang="zh-TW" sz="2800" i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/>
              <a:t>IEEE INFOCOM 2007</a:t>
            </a:r>
          </a:p>
          <a:p>
            <a:pPr algn="l"/>
            <a:endParaRPr lang="en-US" altLang="zh-TW" sz="1800" dirty="0"/>
          </a:p>
          <a:p>
            <a:pPr algn="l"/>
            <a:r>
              <a:rPr lang="en-US" altLang="zh-TW" sz="1800" dirty="0"/>
              <a:t>Author: 		Michela Becchi</a:t>
            </a:r>
          </a:p>
          <a:p>
            <a:pPr algn="l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	</a:t>
            </a:r>
            <a:r>
              <a:rPr lang="en-US" altLang="zh-TW" sz="1800" dirty="0"/>
              <a:t>Cheng-Feng </a:t>
            </a:r>
            <a:r>
              <a:rPr lang="en-US" altLang="zh-TW" sz="1800" dirty="0" err="1"/>
              <a:t>Ke</a:t>
            </a:r>
            <a:endParaRPr lang="en-US" altLang="zh-TW" sz="1800" dirty="0"/>
          </a:p>
          <a:p>
            <a:pPr algn="l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Date: 		2017/09/06</a:t>
            </a:r>
            <a:endParaRPr kumimoji="0" lang="en-US" altLang="zh-TW" sz="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/>
              <a:t>(a) Maximum Label</a:t>
            </a:r>
            <a:br>
              <a:rPr lang="en-US" altLang="zh-TW" sz="2800" b="1" dirty="0"/>
            </a:br>
            <a:r>
              <a:rPr lang="en-US" altLang="zh-TW" sz="2800" b="1" dirty="0"/>
              <a:t>(b) Weight Graphs for DFA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r>
              <a:rPr lang="en-US" altLang="zh-TW" sz="2800" dirty="0"/>
              <a:t>Maximum Label = 2</a:t>
            </a:r>
            <a:endParaRPr lang="zh-TW" altLang="en-US" sz="2800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99F0139F-DBF5-4316-90A7-A0DE295686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420888"/>
            <a:ext cx="6480720" cy="3245595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55618DDB-D3D8-4B09-9E63-B0AE8F5BC414}"/>
              </a:ext>
            </a:extLst>
          </p:cNvPr>
          <p:cNvSpPr/>
          <p:nvPr/>
        </p:nvSpPr>
        <p:spPr>
          <a:xfrm>
            <a:off x="4423873" y="4869160"/>
            <a:ext cx="799489" cy="7191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DE6B4AF-C0BD-4FF2-BDBA-0F01DD16C143}"/>
              </a:ext>
            </a:extLst>
          </p:cNvPr>
          <p:cNvSpPr/>
          <p:nvPr/>
        </p:nvSpPr>
        <p:spPr>
          <a:xfrm>
            <a:off x="4423874" y="2420888"/>
            <a:ext cx="799489" cy="7191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C835507C-85EB-4D63-A72A-84CE56A2E187}"/>
              </a:ext>
            </a:extLst>
          </p:cNvPr>
          <p:cNvSpPr txBox="1"/>
          <p:nvPr/>
        </p:nvSpPr>
        <p:spPr>
          <a:xfrm>
            <a:off x="3527884" y="197342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Number of Sub State = 1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97725701-E172-46FF-844F-2FC125032797}"/>
              </a:ext>
            </a:extLst>
          </p:cNvPr>
          <p:cNvSpPr txBox="1"/>
          <p:nvPr/>
        </p:nvSpPr>
        <p:spPr>
          <a:xfrm>
            <a:off x="3671900" y="563846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Number of Sub State = 1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408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/>
              <a:t>(a) Maximum Label</a:t>
            </a:r>
            <a:br>
              <a:rPr lang="en-US" altLang="zh-TW" sz="2800" b="1" dirty="0"/>
            </a:br>
            <a:r>
              <a:rPr lang="en-US" altLang="zh-TW" sz="2800" b="1" dirty="0"/>
              <a:t>(b) Weight Graphs for DFA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r>
              <a:rPr lang="en-US" altLang="zh-TW" sz="2800" dirty="0"/>
              <a:t>Maximum Label = 2</a:t>
            </a:r>
            <a:endParaRPr lang="zh-TW" altLang="en-US" sz="2800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99F0139F-DBF5-4316-90A7-A0DE295686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420888"/>
            <a:ext cx="6480720" cy="3245595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55618DDB-D3D8-4B09-9E63-B0AE8F5BC414}"/>
              </a:ext>
            </a:extLst>
          </p:cNvPr>
          <p:cNvSpPr/>
          <p:nvPr/>
        </p:nvSpPr>
        <p:spPr>
          <a:xfrm>
            <a:off x="4423873" y="4869160"/>
            <a:ext cx="799489" cy="7191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DE6B4AF-C0BD-4FF2-BDBA-0F01DD16C143}"/>
              </a:ext>
            </a:extLst>
          </p:cNvPr>
          <p:cNvSpPr/>
          <p:nvPr/>
        </p:nvSpPr>
        <p:spPr>
          <a:xfrm>
            <a:off x="4423874" y="2420888"/>
            <a:ext cx="799489" cy="7191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63B0A753-795E-49B8-972E-55C4928504B8}"/>
              </a:ext>
            </a:extLst>
          </p:cNvPr>
          <p:cNvSpPr txBox="1"/>
          <p:nvPr/>
        </p:nvSpPr>
        <p:spPr>
          <a:xfrm>
            <a:off x="4818217" y="4421700"/>
            <a:ext cx="142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Weight  = 1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79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/>
              <a:t>(a) Maximum Label</a:t>
            </a:r>
            <a:br>
              <a:rPr lang="en-US" altLang="zh-TW" sz="2800" b="1" dirty="0"/>
            </a:br>
            <a:r>
              <a:rPr lang="en-US" altLang="zh-TW" sz="2800" b="1" dirty="0"/>
              <a:t>(b) Weight Graphs for DFA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r>
              <a:rPr lang="en-US" altLang="zh-TW" sz="2800" dirty="0"/>
              <a:t>Maximum Label = 2</a:t>
            </a:r>
            <a:endParaRPr lang="zh-TW" altLang="en-US" sz="2800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E3960CAA-2648-46FF-9E17-A768A0E448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2348880"/>
            <a:ext cx="7000875" cy="3495675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49A0677C-BE57-4A1D-B4F1-3690A6ED3ECE}"/>
              </a:ext>
            </a:extLst>
          </p:cNvPr>
          <p:cNvSpPr/>
          <p:nvPr/>
        </p:nvSpPr>
        <p:spPr>
          <a:xfrm>
            <a:off x="2483768" y="2456892"/>
            <a:ext cx="799489" cy="7191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BAA3812-0F68-4D23-BC15-93DC93E8F993}"/>
              </a:ext>
            </a:extLst>
          </p:cNvPr>
          <p:cNvSpPr/>
          <p:nvPr/>
        </p:nvSpPr>
        <p:spPr>
          <a:xfrm>
            <a:off x="4072292" y="3825044"/>
            <a:ext cx="799489" cy="7191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8A20D2A1-8F52-49D6-A3EE-B2AC62352305}"/>
              </a:ext>
            </a:extLst>
          </p:cNvPr>
          <p:cNvSpPr txBox="1"/>
          <p:nvPr/>
        </p:nvSpPr>
        <p:spPr>
          <a:xfrm>
            <a:off x="1513756" y="199778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Number of Sub State = 1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225299A6-BB76-4320-B141-DB278CC9C808}"/>
              </a:ext>
            </a:extLst>
          </p:cNvPr>
          <p:cNvSpPr txBox="1"/>
          <p:nvPr/>
        </p:nvSpPr>
        <p:spPr>
          <a:xfrm>
            <a:off x="3323609" y="454097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Number of Sub State = 2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AC36B965-369E-4702-9599-767CFC740709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3283257" y="2328202"/>
            <a:ext cx="3052939" cy="48828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單箭頭接點 17">
            <a:extLst>
              <a:ext uri="{FF2B5EF4-FFF2-40B4-BE49-F238E27FC236}">
                <a16:creationId xmlns:a16="http://schemas.microsoft.com/office/drawing/2014/main" id="{F6B288A4-3262-4FD6-8581-32A3EDDCCF37}"/>
              </a:ext>
            </a:extLst>
          </p:cNvPr>
          <p:cNvCxnSpPr>
            <a:cxnSpLocks/>
            <a:stCxn id="12" idx="0"/>
          </p:cNvCxnSpPr>
          <p:nvPr/>
        </p:nvCxnSpPr>
        <p:spPr>
          <a:xfrm flipV="1">
            <a:off x="4472037" y="2307094"/>
            <a:ext cx="2077538" cy="151795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251B2C97-CB7D-4B75-8D82-7278A8C7233B}"/>
              </a:ext>
            </a:extLst>
          </p:cNvPr>
          <p:cNvSpPr txBox="1"/>
          <p:nvPr/>
        </p:nvSpPr>
        <p:spPr>
          <a:xfrm>
            <a:off x="5900973" y="1630004"/>
            <a:ext cx="3300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1 + 2 = 3 </a:t>
            </a:r>
          </a:p>
          <a:p>
            <a:r>
              <a:rPr lang="en-US" altLang="zh-TW" b="1" dirty="0">
                <a:solidFill>
                  <a:srgbClr val="FF0000"/>
                </a:solidFill>
              </a:rPr>
              <a:t>3 &gt; Maximum Label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316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/>
              <a:t>(a) Maximum Label</a:t>
            </a:r>
            <a:br>
              <a:rPr lang="en-US" altLang="zh-TW" sz="2800" b="1" dirty="0"/>
            </a:br>
            <a:r>
              <a:rPr lang="en-US" altLang="zh-TW" sz="2800" b="1" dirty="0"/>
              <a:t>(b) Weight Graphs for DFA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r>
              <a:rPr lang="en-US" altLang="zh-TW" sz="2800" dirty="0"/>
              <a:t>Maximum Label = 2</a:t>
            </a:r>
            <a:endParaRPr lang="zh-TW" altLang="en-US" sz="2800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E3960CAA-2648-46FF-9E17-A768A0E448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2348880"/>
            <a:ext cx="7000875" cy="3495675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49A0677C-BE57-4A1D-B4F1-3690A6ED3ECE}"/>
              </a:ext>
            </a:extLst>
          </p:cNvPr>
          <p:cNvSpPr/>
          <p:nvPr/>
        </p:nvSpPr>
        <p:spPr>
          <a:xfrm>
            <a:off x="2483768" y="2456892"/>
            <a:ext cx="799489" cy="7191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BAA3812-0F68-4D23-BC15-93DC93E8F993}"/>
              </a:ext>
            </a:extLst>
          </p:cNvPr>
          <p:cNvSpPr/>
          <p:nvPr/>
        </p:nvSpPr>
        <p:spPr>
          <a:xfrm>
            <a:off x="2443468" y="5086069"/>
            <a:ext cx="799489" cy="7191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662A03B7-F051-4BCD-9644-48FACD8D0A9B}"/>
              </a:ext>
            </a:extLst>
          </p:cNvPr>
          <p:cNvSpPr txBox="1"/>
          <p:nvPr/>
        </p:nvSpPr>
        <p:spPr>
          <a:xfrm>
            <a:off x="2888313" y="4701962"/>
            <a:ext cx="142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Weight  = 1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713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/>
              <a:t>(c) Merge States </a:t>
            </a:r>
            <a:br>
              <a:rPr lang="en-US" altLang="zh-TW" sz="2800" b="1" dirty="0"/>
            </a:br>
            <a:r>
              <a:rPr lang="en-US" altLang="zh-TW" sz="2800" b="1" dirty="0"/>
              <a:t>Maximum Label = 2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79D15DD6-64D4-4DDB-B930-DDF110A501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95636" y="1412776"/>
            <a:ext cx="6746411" cy="4752429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34BC8046-572A-471F-B6D8-C7D3B6736944}"/>
              </a:ext>
            </a:extLst>
          </p:cNvPr>
          <p:cNvSpPr/>
          <p:nvPr/>
        </p:nvSpPr>
        <p:spPr>
          <a:xfrm>
            <a:off x="4355976" y="2168860"/>
            <a:ext cx="1944216" cy="20882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19435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24569"/>
            <a:ext cx="7696200" cy="592138"/>
          </a:xfrm>
        </p:spPr>
        <p:txBody>
          <a:bodyPr/>
          <a:lstStyle/>
          <a:p>
            <a:r>
              <a:rPr lang="en-US" altLang="zh-TW" sz="2800" b="1" dirty="0"/>
              <a:t>(c) Merge States </a:t>
            </a:r>
            <a:br>
              <a:rPr lang="en-US" altLang="zh-TW" sz="2800" b="1" dirty="0"/>
            </a:br>
            <a:r>
              <a:rPr lang="en-US" altLang="zh-TW" sz="2800" b="1" dirty="0"/>
              <a:t>Maximum Label = 2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33540B6E-8624-45EC-AEFC-3D8F8E49B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441186"/>
              </p:ext>
            </p:extLst>
          </p:nvPr>
        </p:nvGraphicFramePr>
        <p:xfrm>
          <a:off x="946693" y="1628800"/>
          <a:ext cx="732681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6074">
                  <a:extLst>
                    <a:ext uri="{9D8B030D-6E8A-4147-A177-3AD203B41FA5}">
                      <a16:colId xmlns:a16="http://schemas.microsoft.com/office/drawing/2014/main" val="3056691041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643078740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166728837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2645664064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647187401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006284290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925124443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845775193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536857334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416340125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455003400"/>
                    </a:ext>
                  </a:extLst>
                </a:gridCol>
              </a:tblGrid>
              <a:tr h="370840">
                <a:tc gridSpan="11">
                  <a:txBody>
                    <a:bodyPr/>
                    <a:lstStyle/>
                    <a:p>
                      <a:r>
                        <a:rPr lang="en-US" altLang="zh-TW" dirty="0"/>
                        <a:t>State 3 Bitmap   (256 bits)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654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f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g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/>
                        <a:t>i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575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942711"/>
                  </a:ext>
                </a:extLst>
              </a:tr>
            </a:tbl>
          </a:graphicData>
        </a:graphic>
      </p:graphicFrame>
      <p:sp>
        <p:nvSpPr>
          <p:cNvPr id="11" name="矩形 10">
            <a:extLst>
              <a:ext uri="{FF2B5EF4-FFF2-40B4-BE49-F238E27FC236}">
                <a16:creationId xmlns:a16="http://schemas.microsoft.com/office/drawing/2014/main" id="{397FB6DA-6F29-43A5-82BD-D5415C5BCC0F}"/>
              </a:ext>
            </a:extLst>
          </p:cNvPr>
          <p:cNvSpPr/>
          <p:nvPr/>
        </p:nvSpPr>
        <p:spPr>
          <a:xfrm>
            <a:off x="5580112" y="1988840"/>
            <a:ext cx="720080" cy="7524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16" name="直線單箭頭接點 15">
            <a:extLst>
              <a:ext uri="{FF2B5EF4-FFF2-40B4-BE49-F238E27FC236}">
                <a16:creationId xmlns:a16="http://schemas.microsoft.com/office/drawing/2014/main" id="{C41C4CB7-0B8C-4C5A-B82A-0F0F9815CCC2}"/>
              </a:ext>
            </a:extLst>
          </p:cNvPr>
          <p:cNvCxnSpPr>
            <a:cxnSpLocks/>
            <a:stCxn id="36" idx="2"/>
            <a:endCxn id="29" idx="3"/>
          </p:cNvCxnSpPr>
          <p:nvPr/>
        </p:nvCxnSpPr>
        <p:spPr>
          <a:xfrm rot="5400000">
            <a:off x="3510868" y="1720997"/>
            <a:ext cx="720080" cy="2760727"/>
          </a:xfrm>
          <a:prstGeom prst="bentConnector2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8F16AE40-90B0-49E1-94FD-FBF3D1033F9C}"/>
              </a:ext>
            </a:extLst>
          </p:cNvPr>
          <p:cNvCxnSpPr>
            <a:cxnSpLocks/>
            <a:stCxn id="11" idx="2"/>
            <a:endCxn id="29" idx="3"/>
          </p:cNvCxnSpPr>
          <p:nvPr/>
        </p:nvCxnSpPr>
        <p:spPr>
          <a:xfrm rot="5400000">
            <a:off x="3855308" y="1376556"/>
            <a:ext cx="720080" cy="3449608"/>
          </a:xfrm>
          <a:prstGeom prst="bentConnector2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B84533D7-8C1C-4F2B-9369-A302547821E6}"/>
              </a:ext>
            </a:extLst>
          </p:cNvPr>
          <p:cNvSpPr txBox="1"/>
          <p:nvPr/>
        </p:nvSpPr>
        <p:spPr>
          <a:xfrm>
            <a:off x="1988784" y="3199790"/>
            <a:ext cx="501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solidFill>
                  <a:srgbClr val="FF0000"/>
                </a:solidFill>
              </a:rPr>
              <a:t> 3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0" name="表格 29">
            <a:extLst>
              <a:ext uri="{FF2B5EF4-FFF2-40B4-BE49-F238E27FC236}">
                <a16:creationId xmlns:a16="http://schemas.microsoft.com/office/drawing/2014/main" id="{63E6B725-08CD-433B-9466-00D5FEE695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94031"/>
              </p:ext>
            </p:extLst>
          </p:nvPr>
        </p:nvGraphicFramePr>
        <p:xfrm>
          <a:off x="2036044" y="3749432"/>
          <a:ext cx="2283928" cy="2494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1964">
                  <a:extLst>
                    <a:ext uri="{9D8B030D-6E8A-4147-A177-3AD203B41FA5}">
                      <a16:colId xmlns:a16="http://schemas.microsoft.com/office/drawing/2014/main" val="4246201788"/>
                    </a:ext>
                  </a:extLst>
                </a:gridCol>
                <a:gridCol w="1141964">
                  <a:extLst>
                    <a:ext uri="{9D8B030D-6E8A-4147-A177-3AD203B41FA5}">
                      <a16:colId xmlns:a16="http://schemas.microsoft.com/office/drawing/2014/main" val="28428814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Transition 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54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344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754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6594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948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597557"/>
                  </a:ext>
                </a:extLst>
              </a:tr>
            </a:tbl>
          </a:graphicData>
        </a:graphic>
      </p:graphicFrame>
      <p:sp>
        <p:nvSpPr>
          <p:cNvPr id="36" name="矩形 35">
            <a:extLst>
              <a:ext uri="{FF2B5EF4-FFF2-40B4-BE49-F238E27FC236}">
                <a16:creationId xmlns:a16="http://schemas.microsoft.com/office/drawing/2014/main" id="{158E58F6-4214-4BF5-B8DA-555162BF3B7F}"/>
              </a:ext>
            </a:extLst>
          </p:cNvPr>
          <p:cNvSpPr/>
          <p:nvPr/>
        </p:nvSpPr>
        <p:spPr>
          <a:xfrm>
            <a:off x="4891231" y="1972640"/>
            <a:ext cx="720080" cy="76868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41" name="直線單箭頭接點 15">
            <a:extLst>
              <a:ext uri="{FF2B5EF4-FFF2-40B4-BE49-F238E27FC236}">
                <a16:creationId xmlns:a16="http://schemas.microsoft.com/office/drawing/2014/main" id="{91512F5B-3B94-49FB-92D8-099E924CDAC2}"/>
              </a:ext>
            </a:extLst>
          </p:cNvPr>
          <p:cNvCxnSpPr>
            <a:cxnSpLocks/>
            <a:stCxn id="42" idx="2"/>
            <a:endCxn id="29" idx="0"/>
          </p:cNvCxnSpPr>
          <p:nvPr/>
        </p:nvCxnSpPr>
        <p:spPr>
          <a:xfrm rot="16200000" flipH="1">
            <a:off x="1875748" y="2835874"/>
            <a:ext cx="458470" cy="269361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矩形 41">
            <a:extLst>
              <a:ext uri="{FF2B5EF4-FFF2-40B4-BE49-F238E27FC236}">
                <a16:creationId xmlns:a16="http://schemas.microsoft.com/office/drawing/2014/main" id="{B1607FC2-07E5-4116-A27A-11A66917F647}"/>
              </a:ext>
            </a:extLst>
          </p:cNvPr>
          <p:cNvSpPr/>
          <p:nvPr/>
        </p:nvSpPr>
        <p:spPr>
          <a:xfrm>
            <a:off x="1610263" y="1972640"/>
            <a:ext cx="720080" cy="76868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45" name="直線單箭頭接點 15">
            <a:extLst>
              <a:ext uri="{FF2B5EF4-FFF2-40B4-BE49-F238E27FC236}">
                <a16:creationId xmlns:a16="http://schemas.microsoft.com/office/drawing/2014/main" id="{06F5F8B0-2886-4678-9F07-45A184810D62}"/>
              </a:ext>
            </a:extLst>
          </p:cNvPr>
          <p:cNvCxnSpPr>
            <a:cxnSpLocks/>
            <a:stCxn id="29" idx="1"/>
            <a:endCxn id="46" idx="1"/>
          </p:cNvCxnSpPr>
          <p:nvPr/>
        </p:nvCxnSpPr>
        <p:spPr>
          <a:xfrm rot="10800000" flipH="1" flipV="1">
            <a:off x="1988784" y="3461400"/>
            <a:ext cx="134944" cy="1844318"/>
          </a:xfrm>
          <a:prstGeom prst="bentConnector3">
            <a:avLst>
              <a:gd name="adj1" fmla="val -169404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矩形 45">
            <a:extLst>
              <a:ext uri="{FF2B5EF4-FFF2-40B4-BE49-F238E27FC236}">
                <a16:creationId xmlns:a16="http://schemas.microsoft.com/office/drawing/2014/main" id="{8F415BB1-2158-4325-A625-445FE6ACDB06}"/>
              </a:ext>
            </a:extLst>
          </p:cNvPr>
          <p:cNvSpPr/>
          <p:nvPr/>
        </p:nvSpPr>
        <p:spPr>
          <a:xfrm>
            <a:off x="2123728" y="5094203"/>
            <a:ext cx="1080120" cy="423029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graphicFrame>
        <p:nvGraphicFramePr>
          <p:cNvPr id="54" name="表格 53">
            <a:extLst>
              <a:ext uri="{FF2B5EF4-FFF2-40B4-BE49-F238E27FC236}">
                <a16:creationId xmlns:a16="http://schemas.microsoft.com/office/drawing/2014/main" id="{2DEA058B-EA0D-4C5F-8517-03AD4102EE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920860"/>
              </p:ext>
            </p:extLst>
          </p:nvPr>
        </p:nvGraphicFramePr>
        <p:xfrm>
          <a:off x="5716036" y="4312583"/>
          <a:ext cx="238435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2178">
                  <a:extLst>
                    <a:ext uri="{9D8B030D-6E8A-4147-A177-3AD203B41FA5}">
                      <a16:colId xmlns:a16="http://schemas.microsoft.com/office/drawing/2014/main" val="4246201788"/>
                    </a:ext>
                  </a:extLst>
                </a:gridCol>
                <a:gridCol w="1192178">
                  <a:extLst>
                    <a:ext uri="{9D8B030D-6E8A-4147-A177-3AD203B41FA5}">
                      <a16:colId xmlns:a16="http://schemas.microsoft.com/office/drawing/2014/main" val="284288141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Transition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402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Next State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54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344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754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6594256"/>
                  </a:ext>
                </a:extLst>
              </a:tr>
            </a:tbl>
          </a:graphicData>
        </a:graphic>
      </p:graphicFrame>
      <p:sp>
        <p:nvSpPr>
          <p:cNvPr id="56" name="矩形 55">
            <a:extLst>
              <a:ext uri="{FF2B5EF4-FFF2-40B4-BE49-F238E27FC236}">
                <a16:creationId xmlns:a16="http://schemas.microsoft.com/office/drawing/2014/main" id="{7640FE5A-9CC2-4A99-886B-D8C52453A296}"/>
              </a:ext>
            </a:extLst>
          </p:cNvPr>
          <p:cNvSpPr/>
          <p:nvPr/>
        </p:nvSpPr>
        <p:spPr>
          <a:xfrm>
            <a:off x="5760132" y="5759798"/>
            <a:ext cx="1080120" cy="423029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010899E0-24A1-4777-B1AB-3D89AED370BC}"/>
              </a:ext>
            </a:extLst>
          </p:cNvPr>
          <p:cNvSpPr/>
          <p:nvPr/>
        </p:nvSpPr>
        <p:spPr>
          <a:xfrm>
            <a:off x="3190594" y="5094202"/>
            <a:ext cx="1080120" cy="423029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58" name="直線單箭頭接點 15">
            <a:extLst>
              <a:ext uri="{FF2B5EF4-FFF2-40B4-BE49-F238E27FC236}">
                <a16:creationId xmlns:a16="http://schemas.microsoft.com/office/drawing/2014/main" id="{EA39E4C5-E9B8-493B-9371-DFAEDA3342EE}"/>
              </a:ext>
            </a:extLst>
          </p:cNvPr>
          <p:cNvCxnSpPr>
            <a:cxnSpLocks/>
            <a:stCxn id="57" idx="3"/>
            <a:endCxn id="56" idx="1"/>
          </p:cNvCxnSpPr>
          <p:nvPr/>
        </p:nvCxnSpPr>
        <p:spPr>
          <a:xfrm>
            <a:off x="4270714" y="5305717"/>
            <a:ext cx="1489418" cy="665596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矩形 63">
            <a:extLst>
              <a:ext uri="{FF2B5EF4-FFF2-40B4-BE49-F238E27FC236}">
                <a16:creationId xmlns:a16="http://schemas.microsoft.com/office/drawing/2014/main" id="{E1C215FC-D4DE-4222-B6F0-D669185B3F3E}"/>
              </a:ext>
            </a:extLst>
          </p:cNvPr>
          <p:cNvSpPr/>
          <p:nvPr/>
        </p:nvSpPr>
        <p:spPr>
          <a:xfrm>
            <a:off x="6919844" y="5792976"/>
            <a:ext cx="1180548" cy="38182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46663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/>
              <a:t>(c) Merge States </a:t>
            </a:r>
            <a:br>
              <a:rPr lang="en-US" altLang="zh-TW" sz="2800" b="1" dirty="0"/>
            </a:br>
            <a:r>
              <a:rPr lang="en-US" altLang="zh-TW" sz="2800" b="1" dirty="0"/>
              <a:t>Maximum Label = 2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  <p:pic>
        <p:nvPicPr>
          <p:cNvPr id="10" name="內容版面配置區 5">
            <a:extLst>
              <a:ext uri="{FF2B5EF4-FFF2-40B4-BE49-F238E27FC236}">
                <a16:creationId xmlns:a16="http://schemas.microsoft.com/office/drawing/2014/main" id="{CB109C28-8215-4011-ABBD-D8149CB368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95636" y="1412776"/>
            <a:ext cx="6746411" cy="4752429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FC09BBBC-9AE6-48F0-8587-00A6774B358D}"/>
              </a:ext>
            </a:extLst>
          </p:cNvPr>
          <p:cNvSpPr/>
          <p:nvPr/>
        </p:nvSpPr>
        <p:spPr>
          <a:xfrm>
            <a:off x="3311860" y="2168860"/>
            <a:ext cx="1944216" cy="7200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2" name="內容版面配置區 6">
            <a:extLst>
              <a:ext uri="{FF2B5EF4-FFF2-40B4-BE49-F238E27FC236}">
                <a16:creationId xmlns:a16="http://schemas.microsoft.com/office/drawing/2014/main" id="{CBB74309-570F-4480-9ED1-70463A24F2A1}"/>
              </a:ext>
            </a:extLst>
          </p:cNvPr>
          <p:cNvSpPr txBox="1">
            <a:spLocks/>
          </p:cNvSpPr>
          <p:nvPr/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l"/>
              <a:defRPr kumimoji="1" sz="3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endParaRPr lang="zh-TW" altLang="en-US" sz="2800" kern="0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47B4F784-0DD8-43A3-A24D-B8B8FE03536A}"/>
              </a:ext>
            </a:extLst>
          </p:cNvPr>
          <p:cNvSpPr/>
          <p:nvPr/>
        </p:nvSpPr>
        <p:spPr>
          <a:xfrm>
            <a:off x="3311860" y="4725144"/>
            <a:ext cx="1944216" cy="7200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95233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/>
              <a:t>(c) Merge States </a:t>
            </a:r>
            <a:br>
              <a:rPr lang="en-US" altLang="zh-TW" sz="2800" b="1" dirty="0"/>
            </a:br>
            <a:r>
              <a:rPr lang="en-US" altLang="zh-TW" sz="2800" b="1" dirty="0"/>
              <a:t>Maximum Label = 2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4962AD79-4E03-4E45-95F0-0D2162359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Symbol . Destination State / Source States</a:t>
            </a:r>
            <a:endParaRPr lang="zh-TW" altLang="en-US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97649569-5A49-42B0-B1E9-55CF9368C7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300453"/>
            <a:ext cx="6370198" cy="455322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7081E6BF-0273-4AC5-9BE4-139405722BF4}"/>
              </a:ext>
            </a:extLst>
          </p:cNvPr>
          <p:cNvSpPr/>
          <p:nvPr/>
        </p:nvSpPr>
        <p:spPr>
          <a:xfrm>
            <a:off x="3851511" y="3465004"/>
            <a:ext cx="720489" cy="3240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844C5AC-7D4F-4E8D-94A0-B4AEB031EE5E}"/>
              </a:ext>
            </a:extLst>
          </p:cNvPr>
          <p:cNvSpPr/>
          <p:nvPr/>
        </p:nvSpPr>
        <p:spPr>
          <a:xfrm>
            <a:off x="4876779" y="3678237"/>
            <a:ext cx="720489" cy="3240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5EF40C7-455A-4976-916F-0E6A1C04D0C8}"/>
              </a:ext>
            </a:extLst>
          </p:cNvPr>
          <p:cNvSpPr/>
          <p:nvPr/>
        </p:nvSpPr>
        <p:spPr>
          <a:xfrm>
            <a:off x="5252977" y="4415045"/>
            <a:ext cx="615168" cy="47480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5858746-1A75-4540-AFDC-5CA1BCD72AD2}"/>
              </a:ext>
            </a:extLst>
          </p:cNvPr>
          <p:cNvSpPr/>
          <p:nvPr/>
        </p:nvSpPr>
        <p:spPr>
          <a:xfrm>
            <a:off x="4876779" y="5216090"/>
            <a:ext cx="615168" cy="37315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31BD6DF9-E68F-46CD-962C-A5C7057AE7AB}"/>
              </a:ext>
            </a:extLst>
          </p:cNvPr>
          <p:cNvSpPr/>
          <p:nvPr/>
        </p:nvSpPr>
        <p:spPr>
          <a:xfrm>
            <a:off x="3865289" y="5281399"/>
            <a:ext cx="615168" cy="37315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9304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/>
              <a:t>(c) Merge States </a:t>
            </a:r>
            <a:br>
              <a:rPr lang="en-US" altLang="zh-TW" sz="2800" b="1" dirty="0"/>
            </a:br>
            <a:r>
              <a:rPr lang="en-US" altLang="zh-TW" sz="2800" b="1" dirty="0"/>
              <a:t>Maximum Label = 2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2885F275-A4DC-4B66-BFD2-372E6BD523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1904019"/>
            <a:ext cx="6768752" cy="4838094"/>
          </a:xfrm>
          <a:prstGeom prst="rect">
            <a:avLst/>
          </a:prstGeom>
        </p:spPr>
      </p:pic>
      <p:sp>
        <p:nvSpPr>
          <p:cNvPr id="9" name="內容版面配置區 6">
            <a:extLst>
              <a:ext uri="{FF2B5EF4-FFF2-40B4-BE49-F238E27FC236}">
                <a16:creationId xmlns:a16="http://schemas.microsoft.com/office/drawing/2014/main" id="{1C6D7B08-CBD6-444B-9113-5575856FD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Label 0 = &gt; State 3</a:t>
            </a:r>
          </a:p>
          <a:p>
            <a:r>
              <a:rPr lang="en-US" altLang="zh-TW" dirty="0"/>
              <a:t>Label 1 =&gt; State 4</a:t>
            </a:r>
            <a:endParaRPr lang="zh-TW" altLang="en-US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F4B39304-23B6-4FBC-BA41-606AF0BD5045}"/>
              </a:ext>
            </a:extLst>
          </p:cNvPr>
          <p:cNvSpPr txBox="1"/>
          <p:nvPr/>
        </p:nvSpPr>
        <p:spPr>
          <a:xfrm>
            <a:off x="863588" y="285293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Input “b”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C64AE0A8-5D04-45DF-94CE-EEB71542D53F}"/>
              </a:ext>
            </a:extLst>
          </p:cNvPr>
          <p:cNvSpPr txBox="1"/>
          <p:nvPr/>
        </p:nvSpPr>
        <p:spPr>
          <a:xfrm>
            <a:off x="3943029" y="392338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Label = 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cxnSp>
        <p:nvCxnSpPr>
          <p:cNvPr id="12" name="直線單箭頭接點 15">
            <a:extLst>
              <a:ext uri="{FF2B5EF4-FFF2-40B4-BE49-F238E27FC236}">
                <a16:creationId xmlns:a16="http://schemas.microsoft.com/office/drawing/2014/main" id="{2756326A-C60B-4E55-88A8-AF2F99183865}"/>
              </a:ext>
            </a:extLst>
          </p:cNvPr>
          <p:cNvCxnSpPr>
            <a:cxnSpLocks/>
          </p:cNvCxnSpPr>
          <p:nvPr/>
        </p:nvCxnSpPr>
        <p:spPr>
          <a:xfrm>
            <a:off x="2195736" y="3032956"/>
            <a:ext cx="1368152" cy="0"/>
          </a:xfrm>
          <a:prstGeom prst="straightConnector1">
            <a:avLst/>
          </a:prstGeom>
          <a:ln w="5715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A80C1784-8982-474E-8761-FD3A476C6669}"/>
              </a:ext>
            </a:extLst>
          </p:cNvPr>
          <p:cNvSpPr txBox="1"/>
          <p:nvPr/>
        </p:nvSpPr>
        <p:spPr>
          <a:xfrm>
            <a:off x="5309828" y="161017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Input “g”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cxnSp>
        <p:nvCxnSpPr>
          <p:cNvPr id="17" name="直線單箭頭接點 15">
            <a:extLst>
              <a:ext uri="{FF2B5EF4-FFF2-40B4-BE49-F238E27FC236}">
                <a16:creationId xmlns:a16="http://schemas.microsoft.com/office/drawing/2014/main" id="{7A88DA52-5743-4EE6-8FC0-1E32637E14BA}"/>
              </a:ext>
            </a:extLst>
          </p:cNvPr>
          <p:cNvCxnSpPr>
            <a:cxnSpLocks/>
          </p:cNvCxnSpPr>
          <p:nvPr/>
        </p:nvCxnSpPr>
        <p:spPr>
          <a:xfrm>
            <a:off x="5580112" y="2038887"/>
            <a:ext cx="0" cy="2109765"/>
          </a:xfrm>
          <a:prstGeom prst="straightConnector1">
            <a:avLst/>
          </a:prstGeom>
          <a:ln w="5715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單箭頭接點 15">
            <a:extLst>
              <a:ext uri="{FF2B5EF4-FFF2-40B4-BE49-F238E27FC236}">
                <a16:creationId xmlns:a16="http://schemas.microsoft.com/office/drawing/2014/main" id="{9180772F-AD3A-4DA8-8413-72EC75627B4B}"/>
              </a:ext>
            </a:extLst>
          </p:cNvPr>
          <p:cNvCxnSpPr>
            <a:cxnSpLocks/>
          </p:cNvCxnSpPr>
          <p:nvPr/>
        </p:nvCxnSpPr>
        <p:spPr>
          <a:xfrm>
            <a:off x="4275029" y="3093769"/>
            <a:ext cx="1118639" cy="134334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單箭頭接點 15">
            <a:extLst>
              <a:ext uri="{FF2B5EF4-FFF2-40B4-BE49-F238E27FC236}">
                <a16:creationId xmlns:a16="http://schemas.microsoft.com/office/drawing/2014/main" id="{2FBEC6FF-0FCD-4895-8EF8-AEA0A39DDF4A}"/>
              </a:ext>
            </a:extLst>
          </p:cNvPr>
          <p:cNvCxnSpPr>
            <a:cxnSpLocks/>
          </p:cNvCxnSpPr>
          <p:nvPr/>
        </p:nvCxnSpPr>
        <p:spPr>
          <a:xfrm>
            <a:off x="5973765" y="4437112"/>
            <a:ext cx="614459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673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/>
              <a:t>(c) Merge States </a:t>
            </a:r>
            <a:br>
              <a:rPr lang="en-US" altLang="zh-TW" sz="2800" b="1" dirty="0"/>
            </a:br>
            <a:r>
              <a:rPr lang="en-US" altLang="zh-TW" sz="2800" b="1" dirty="0"/>
              <a:t>Maximum Label = 2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3088A819-BE2B-4802-A651-C431DBA44C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60804"/>
              </p:ext>
            </p:extLst>
          </p:nvPr>
        </p:nvGraphicFramePr>
        <p:xfrm>
          <a:off x="899592" y="1412776"/>
          <a:ext cx="7326814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6074">
                  <a:extLst>
                    <a:ext uri="{9D8B030D-6E8A-4147-A177-3AD203B41FA5}">
                      <a16:colId xmlns:a16="http://schemas.microsoft.com/office/drawing/2014/main" val="3056691041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643078740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166728837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2645664064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647187401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006284290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925124443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845775193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536857334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416340125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455003400"/>
                    </a:ext>
                  </a:extLst>
                </a:gridCol>
              </a:tblGrid>
              <a:tr h="324036">
                <a:tc gridSpan="11">
                  <a:txBody>
                    <a:bodyPr/>
                    <a:lstStyle/>
                    <a:p>
                      <a:r>
                        <a:rPr lang="en-US" altLang="zh-TW" dirty="0"/>
                        <a:t>State 3 Bitmap   (256 bits)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6542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f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g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/>
                        <a:t>i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575297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94271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AD8E4C28-B5C4-4724-9B53-77BE969955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933144"/>
              </p:ext>
            </p:extLst>
          </p:nvPr>
        </p:nvGraphicFramePr>
        <p:xfrm>
          <a:off x="899592" y="4043045"/>
          <a:ext cx="2283928" cy="2494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1964">
                  <a:extLst>
                    <a:ext uri="{9D8B030D-6E8A-4147-A177-3AD203B41FA5}">
                      <a16:colId xmlns:a16="http://schemas.microsoft.com/office/drawing/2014/main" val="4246201788"/>
                    </a:ext>
                  </a:extLst>
                </a:gridCol>
                <a:gridCol w="1141964">
                  <a:extLst>
                    <a:ext uri="{9D8B030D-6E8A-4147-A177-3AD203B41FA5}">
                      <a16:colId xmlns:a16="http://schemas.microsoft.com/office/drawing/2014/main" val="28428814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State 3</a:t>
                      </a:r>
                    </a:p>
                    <a:p>
                      <a:pPr algn="ctr"/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Transition (Label)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54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 (Null)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344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 (Null)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754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 (Null)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594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 (Null)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948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 (Null)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597557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F1AED638-AFF1-4E4D-9E0F-F9B0ACEBF0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818216"/>
              </p:ext>
            </p:extLst>
          </p:nvPr>
        </p:nvGraphicFramePr>
        <p:xfrm>
          <a:off x="899592" y="2642634"/>
          <a:ext cx="7326814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6074">
                  <a:extLst>
                    <a:ext uri="{9D8B030D-6E8A-4147-A177-3AD203B41FA5}">
                      <a16:colId xmlns:a16="http://schemas.microsoft.com/office/drawing/2014/main" val="3056691041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643078740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166728837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2645664064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647187401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006284290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925124443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845775193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536857334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416340125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455003400"/>
                    </a:ext>
                  </a:extLst>
                </a:gridCol>
              </a:tblGrid>
              <a:tr h="324036">
                <a:tc gridSpan="11">
                  <a:txBody>
                    <a:bodyPr/>
                    <a:lstStyle/>
                    <a:p>
                      <a:r>
                        <a:rPr lang="en-US" altLang="zh-TW" dirty="0"/>
                        <a:t>State 4 Bitmap   (256 bits)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6542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f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/>
                        <a:t>i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j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575297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942711"/>
                  </a:ext>
                </a:extLst>
              </a:tr>
            </a:tbl>
          </a:graphicData>
        </a:graphic>
      </p:graphicFrame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BDAE56EF-999A-49C6-A1FD-3CC04487D2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385985"/>
              </p:ext>
            </p:extLst>
          </p:nvPr>
        </p:nvGraphicFramePr>
        <p:xfrm>
          <a:off x="3405121" y="4033670"/>
          <a:ext cx="2283928" cy="175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1964">
                  <a:extLst>
                    <a:ext uri="{9D8B030D-6E8A-4147-A177-3AD203B41FA5}">
                      <a16:colId xmlns:a16="http://schemas.microsoft.com/office/drawing/2014/main" val="4246201788"/>
                    </a:ext>
                  </a:extLst>
                </a:gridCol>
                <a:gridCol w="1141964">
                  <a:extLst>
                    <a:ext uri="{9D8B030D-6E8A-4147-A177-3AD203B41FA5}">
                      <a16:colId xmlns:a16="http://schemas.microsoft.com/office/drawing/2014/main" val="28428814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State 4</a:t>
                      </a:r>
                    </a:p>
                    <a:p>
                      <a:pPr algn="ctr"/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Transition (Label)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54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 (Null)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344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 (Null)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754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 (Null)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594256"/>
                  </a:ext>
                </a:extLst>
              </a:tr>
            </a:tbl>
          </a:graphicData>
        </a:graphic>
      </p:graphicFrame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B08D8CCA-B041-4873-9C6F-51A77C012C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495323"/>
              </p:ext>
            </p:extLst>
          </p:nvPr>
        </p:nvGraphicFramePr>
        <p:xfrm>
          <a:off x="5910650" y="4043045"/>
          <a:ext cx="291632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8162">
                  <a:extLst>
                    <a:ext uri="{9D8B030D-6E8A-4147-A177-3AD203B41FA5}">
                      <a16:colId xmlns:a16="http://schemas.microsoft.com/office/drawing/2014/main" val="4246201788"/>
                    </a:ext>
                  </a:extLst>
                </a:gridCol>
                <a:gridCol w="1458162">
                  <a:extLst>
                    <a:ext uri="{9D8B030D-6E8A-4147-A177-3AD203B41FA5}">
                      <a16:colId xmlns:a16="http://schemas.microsoft.com/office/drawing/2014/main" val="284288141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Common Transition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402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Next State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54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344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754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594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818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INTRODUCTION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F8AD5F0F-B2D3-47D9-8474-A62EEDDE715C}"/>
              </a:ext>
            </a:extLst>
          </p:cNvPr>
          <p:cNvSpPr/>
          <p:nvPr/>
        </p:nvSpPr>
        <p:spPr>
          <a:xfrm>
            <a:off x="269750" y="3305430"/>
            <a:ext cx="1152128" cy="10300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Construct a DFA</a:t>
            </a:r>
            <a:endParaRPr lang="zh-TW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4AB90E2-157B-4D60-9D4F-9A3DE11306C5}"/>
              </a:ext>
            </a:extLst>
          </p:cNvPr>
          <p:cNvSpPr/>
          <p:nvPr/>
        </p:nvSpPr>
        <p:spPr>
          <a:xfrm>
            <a:off x="3264920" y="3299079"/>
            <a:ext cx="1152128" cy="10300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Weight Graphs for DFA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B91D236F-9C56-40EB-84C0-AB704DD7D761}"/>
              </a:ext>
            </a:extLst>
          </p:cNvPr>
          <p:cNvSpPr/>
          <p:nvPr/>
        </p:nvSpPr>
        <p:spPr>
          <a:xfrm>
            <a:off x="6260090" y="3299079"/>
            <a:ext cx="1152128" cy="10300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Merge</a:t>
            </a:r>
            <a:r>
              <a:rPr lang="zh-TW" altLang="en-US" dirty="0"/>
              <a:t> </a:t>
            </a:r>
            <a:r>
              <a:rPr lang="en-US" altLang="zh-TW" dirty="0"/>
              <a:t>States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6EFC505F-01B1-42F2-9AE8-2B76F1D54E22}"/>
              </a:ext>
            </a:extLst>
          </p:cNvPr>
          <p:cNvSpPr/>
          <p:nvPr/>
        </p:nvSpPr>
        <p:spPr>
          <a:xfrm>
            <a:off x="4762505" y="3299079"/>
            <a:ext cx="1152128" cy="10300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If there is any </a:t>
            </a:r>
          </a:p>
          <a:p>
            <a:pPr algn="ctr"/>
            <a:r>
              <a:rPr lang="en-US" altLang="zh-TW" dirty="0"/>
              <a:t>weight &gt; 0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A7A317A-E3E3-4F56-8A97-9A04E3DE17A9}"/>
              </a:ext>
            </a:extLst>
          </p:cNvPr>
          <p:cNvSpPr/>
          <p:nvPr/>
        </p:nvSpPr>
        <p:spPr>
          <a:xfrm>
            <a:off x="7757673" y="3305430"/>
            <a:ext cx="1152128" cy="10300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Finish</a:t>
            </a:r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E4F51DF1-5244-410F-85FF-37AD9F6F17D3}"/>
              </a:ext>
            </a:extLst>
          </p:cNvPr>
          <p:cNvCxnSpPr>
            <a:stCxn id="3" idx="3"/>
            <a:endCxn id="19" idx="1"/>
          </p:cNvCxnSpPr>
          <p:nvPr/>
        </p:nvCxnSpPr>
        <p:spPr>
          <a:xfrm flipV="1">
            <a:off x="1421878" y="3814094"/>
            <a:ext cx="345457" cy="635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C17E6830-BED6-4224-A394-3E1CE068D5AB}"/>
              </a:ext>
            </a:extLst>
          </p:cNvPr>
          <p:cNvCxnSpPr>
            <a:cxnSpLocks/>
            <a:stCxn id="8" idx="3"/>
            <a:endCxn id="10" idx="1"/>
          </p:cNvCxnSpPr>
          <p:nvPr/>
        </p:nvCxnSpPr>
        <p:spPr>
          <a:xfrm>
            <a:off x="4417048" y="3814094"/>
            <a:ext cx="34545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57952BF8-9A4E-4D06-BCBA-621B4BACC070}"/>
              </a:ext>
            </a:extLst>
          </p:cNvPr>
          <p:cNvCxnSpPr>
            <a:cxnSpLocks/>
            <a:stCxn id="10" idx="3"/>
            <a:endCxn id="9" idx="1"/>
          </p:cNvCxnSpPr>
          <p:nvPr/>
        </p:nvCxnSpPr>
        <p:spPr>
          <a:xfrm>
            <a:off x="5914633" y="3814094"/>
            <a:ext cx="34545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單箭頭接點 19">
            <a:extLst>
              <a:ext uri="{FF2B5EF4-FFF2-40B4-BE49-F238E27FC236}">
                <a16:creationId xmlns:a16="http://schemas.microsoft.com/office/drawing/2014/main" id="{D72C038D-29E3-4D89-AF6A-89A80285DCEA}"/>
              </a:ext>
            </a:extLst>
          </p:cNvPr>
          <p:cNvCxnSpPr>
            <a:cxnSpLocks/>
            <a:stCxn id="10" idx="0"/>
            <a:endCxn id="11" idx="0"/>
          </p:cNvCxnSpPr>
          <p:nvPr/>
        </p:nvCxnSpPr>
        <p:spPr>
          <a:xfrm rot="16200000" flipH="1">
            <a:off x="6832977" y="1804670"/>
            <a:ext cx="6351" cy="2995168"/>
          </a:xfrm>
          <a:prstGeom prst="bentConnector3">
            <a:avLst>
              <a:gd name="adj1" fmla="val -9358526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單箭頭接點 19">
            <a:extLst>
              <a:ext uri="{FF2B5EF4-FFF2-40B4-BE49-F238E27FC236}">
                <a16:creationId xmlns:a16="http://schemas.microsoft.com/office/drawing/2014/main" id="{283EA2D9-67B4-463F-83F9-F9C5A6206B93}"/>
              </a:ext>
            </a:extLst>
          </p:cNvPr>
          <p:cNvCxnSpPr>
            <a:cxnSpLocks/>
            <a:stCxn id="9" idx="2"/>
            <a:endCxn id="8" idx="2"/>
          </p:cNvCxnSpPr>
          <p:nvPr/>
        </p:nvCxnSpPr>
        <p:spPr>
          <a:xfrm rot="5400000">
            <a:off x="5338569" y="2831524"/>
            <a:ext cx="12700" cy="2995170"/>
          </a:xfrm>
          <a:prstGeom prst="bentConnector3">
            <a:avLst>
              <a:gd name="adj1" fmla="val 5950583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417F5198-3B2B-4B71-BC86-8187C542ABBD}"/>
              </a:ext>
            </a:extLst>
          </p:cNvPr>
          <p:cNvSpPr txBox="1"/>
          <p:nvPr/>
        </p:nvSpPr>
        <p:spPr>
          <a:xfrm>
            <a:off x="5828040" y="346315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Yes</a:t>
            </a:r>
            <a:endParaRPr lang="zh-TW" altLang="en-US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4A7CFE63-C7A5-4989-9D31-0BA67F3408B7}"/>
              </a:ext>
            </a:extLst>
          </p:cNvPr>
          <p:cNvSpPr txBox="1"/>
          <p:nvPr/>
        </p:nvSpPr>
        <p:spPr>
          <a:xfrm>
            <a:off x="5217545" y="2327299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No</a:t>
            </a:r>
            <a:endParaRPr lang="zh-TW" altLang="en-US" dirty="0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E798B17C-5478-4027-81E4-573F6B1EA6AE}"/>
              </a:ext>
            </a:extLst>
          </p:cNvPr>
          <p:cNvSpPr txBox="1"/>
          <p:nvPr/>
        </p:nvSpPr>
        <p:spPr>
          <a:xfrm>
            <a:off x="4103948" y="5067899"/>
            <a:ext cx="3607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Output a DFA obtained after merging one or more state.</a:t>
            </a:r>
            <a:endParaRPr lang="zh-TW" altLang="en-US" dirty="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F8AD5F0F-B2D3-47D9-8474-A62EEDDE715C}"/>
              </a:ext>
            </a:extLst>
          </p:cNvPr>
          <p:cNvSpPr/>
          <p:nvPr/>
        </p:nvSpPr>
        <p:spPr>
          <a:xfrm>
            <a:off x="1767335" y="3299079"/>
            <a:ext cx="1152128" cy="10300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Maximum</a:t>
            </a:r>
            <a:endParaRPr lang="en-US" altLang="zh-TW" dirty="0"/>
          </a:p>
          <a:p>
            <a:pPr algn="ctr"/>
            <a:r>
              <a:rPr lang="en-US" altLang="zh-TW" dirty="0" smtClean="0"/>
              <a:t>Label</a:t>
            </a:r>
            <a:endParaRPr lang="zh-TW" altLang="en-US" dirty="0"/>
          </a:p>
        </p:txBody>
      </p:sp>
      <p:cxnSp>
        <p:nvCxnSpPr>
          <p:cNvPr id="37" name="直線單箭頭接點 36">
            <a:extLst>
              <a:ext uri="{FF2B5EF4-FFF2-40B4-BE49-F238E27FC236}">
                <a16:creationId xmlns:a16="http://schemas.microsoft.com/office/drawing/2014/main" id="{E4F51DF1-5244-410F-85FF-37AD9F6F17D3}"/>
              </a:ext>
            </a:extLst>
          </p:cNvPr>
          <p:cNvCxnSpPr>
            <a:stCxn id="19" idx="3"/>
            <a:endCxn id="8" idx="1"/>
          </p:cNvCxnSpPr>
          <p:nvPr/>
        </p:nvCxnSpPr>
        <p:spPr>
          <a:xfrm>
            <a:off x="2919463" y="3814094"/>
            <a:ext cx="34545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矩形 58">
            <a:extLst>
              <a:ext uri="{FF2B5EF4-FFF2-40B4-BE49-F238E27FC236}">
                <a16:creationId xmlns:a16="http://schemas.microsoft.com/office/drawing/2014/main" id="{F8AD5F0F-B2D3-47D9-8474-A62EEDDE715C}"/>
              </a:ext>
            </a:extLst>
          </p:cNvPr>
          <p:cNvSpPr/>
          <p:nvPr/>
        </p:nvSpPr>
        <p:spPr>
          <a:xfrm>
            <a:off x="269750" y="1642886"/>
            <a:ext cx="1152128" cy="10300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Regex</a:t>
            </a:r>
            <a:endParaRPr lang="zh-TW" altLang="en-US" dirty="0"/>
          </a:p>
        </p:txBody>
      </p:sp>
      <p:cxnSp>
        <p:nvCxnSpPr>
          <p:cNvPr id="60" name="直線單箭頭接點 59">
            <a:extLst>
              <a:ext uri="{FF2B5EF4-FFF2-40B4-BE49-F238E27FC236}">
                <a16:creationId xmlns:a16="http://schemas.microsoft.com/office/drawing/2014/main" id="{E4F51DF1-5244-410F-85FF-37AD9F6F17D3}"/>
              </a:ext>
            </a:extLst>
          </p:cNvPr>
          <p:cNvCxnSpPr>
            <a:stCxn id="59" idx="2"/>
            <a:endCxn id="3" idx="0"/>
          </p:cNvCxnSpPr>
          <p:nvPr/>
        </p:nvCxnSpPr>
        <p:spPr>
          <a:xfrm>
            <a:off x="845814" y="2672916"/>
            <a:ext cx="0" cy="632514"/>
          </a:xfrm>
          <a:prstGeom prst="straightConnector1">
            <a:avLst/>
          </a:prstGeom>
          <a:ln w="571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76514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/>
              <a:t>(c) Merge States </a:t>
            </a:r>
            <a:br>
              <a:rPr lang="en-US" altLang="zh-TW" sz="2800" b="1" dirty="0"/>
            </a:br>
            <a:r>
              <a:rPr lang="en-US" altLang="zh-TW" sz="2800" b="1" dirty="0"/>
              <a:t>Maximum Label = 2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3088A819-BE2B-4802-A651-C431DBA44C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112343"/>
              </p:ext>
            </p:extLst>
          </p:nvPr>
        </p:nvGraphicFramePr>
        <p:xfrm>
          <a:off x="899592" y="1412776"/>
          <a:ext cx="7326814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6074">
                  <a:extLst>
                    <a:ext uri="{9D8B030D-6E8A-4147-A177-3AD203B41FA5}">
                      <a16:colId xmlns:a16="http://schemas.microsoft.com/office/drawing/2014/main" val="3056691041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643078740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166728837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2645664064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647187401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006284290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925124443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845775193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536857334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416340125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455003400"/>
                    </a:ext>
                  </a:extLst>
                </a:gridCol>
              </a:tblGrid>
              <a:tr h="324036">
                <a:tc gridSpan="11">
                  <a:txBody>
                    <a:bodyPr/>
                    <a:lstStyle/>
                    <a:p>
                      <a:r>
                        <a:rPr lang="en-US" altLang="zh-TW" dirty="0"/>
                        <a:t>State 3 Bitmap   (256 bits)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6542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f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g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/>
                        <a:t>i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575297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94271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AD8E4C28-B5C4-4724-9B53-77BE969955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784703"/>
              </p:ext>
            </p:extLst>
          </p:nvPr>
        </p:nvGraphicFramePr>
        <p:xfrm>
          <a:off x="899592" y="4043045"/>
          <a:ext cx="2283928" cy="2494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1964">
                  <a:extLst>
                    <a:ext uri="{9D8B030D-6E8A-4147-A177-3AD203B41FA5}">
                      <a16:colId xmlns:a16="http://schemas.microsoft.com/office/drawing/2014/main" val="4246201788"/>
                    </a:ext>
                  </a:extLst>
                </a:gridCol>
                <a:gridCol w="1141964">
                  <a:extLst>
                    <a:ext uri="{9D8B030D-6E8A-4147-A177-3AD203B41FA5}">
                      <a16:colId xmlns:a16="http://schemas.microsoft.com/office/drawing/2014/main" val="28428814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State 3</a:t>
                      </a:r>
                    </a:p>
                    <a:p>
                      <a:pPr algn="ctr"/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Transition (Label)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54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 (Null)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344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 (Null)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754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 (Null)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594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 (Null)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948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 (Null)</a:t>
                      </a:r>
                      <a:endParaRPr lang="zh-TW" altLang="en-US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597557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11F06C07-5A7A-47E6-BBAF-AAADBE4DB6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380411"/>
              </p:ext>
            </p:extLst>
          </p:nvPr>
        </p:nvGraphicFramePr>
        <p:xfrm>
          <a:off x="5910650" y="4043045"/>
          <a:ext cx="291632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8162">
                  <a:extLst>
                    <a:ext uri="{9D8B030D-6E8A-4147-A177-3AD203B41FA5}">
                      <a16:colId xmlns:a16="http://schemas.microsoft.com/office/drawing/2014/main" val="4246201788"/>
                    </a:ext>
                  </a:extLst>
                </a:gridCol>
                <a:gridCol w="1458162">
                  <a:extLst>
                    <a:ext uri="{9D8B030D-6E8A-4147-A177-3AD203B41FA5}">
                      <a16:colId xmlns:a16="http://schemas.microsoft.com/office/drawing/2014/main" val="284288141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Common Transition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402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Next State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54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344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754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594256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F1AED638-AFF1-4E4D-9E0F-F9B0ACEBF0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858935"/>
              </p:ext>
            </p:extLst>
          </p:nvPr>
        </p:nvGraphicFramePr>
        <p:xfrm>
          <a:off x="899592" y="2642634"/>
          <a:ext cx="7326814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6074">
                  <a:extLst>
                    <a:ext uri="{9D8B030D-6E8A-4147-A177-3AD203B41FA5}">
                      <a16:colId xmlns:a16="http://schemas.microsoft.com/office/drawing/2014/main" val="3056691041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643078740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166728837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2645664064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647187401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006284290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925124443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845775193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536857334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416340125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455003400"/>
                    </a:ext>
                  </a:extLst>
                </a:gridCol>
              </a:tblGrid>
              <a:tr h="324036">
                <a:tc gridSpan="11">
                  <a:txBody>
                    <a:bodyPr/>
                    <a:lstStyle/>
                    <a:p>
                      <a:r>
                        <a:rPr lang="en-US" altLang="zh-TW" dirty="0"/>
                        <a:t>State 4 Bitmap   (256 bits)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6542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f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/>
                        <a:t>i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j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575297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942711"/>
                  </a:ext>
                </a:extLst>
              </a:tr>
            </a:tbl>
          </a:graphicData>
        </a:graphic>
      </p:graphicFrame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BDAE56EF-999A-49C6-A1FD-3CC04487D2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284810"/>
              </p:ext>
            </p:extLst>
          </p:nvPr>
        </p:nvGraphicFramePr>
        <p:xfrm>
          <a:off x="3405121" y="4033670"/>
          <a:ext cx="2283928" cy="175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1964">
                  <a:extLst>
                    <a:ext uri="{9D8B030D-6E8A-4147-A177-3AD203B41FA5}">
                      <a16:colId xmlns:a16="http://schemas.microsoft.com/office/drawing/2014/main" val="4246201788"/>
                    </a:ext>
                  </a:extLst>
                </a:gridCol>
                <a:gridCol w="1141964">
                  <a:extLst>
                    <a:ext uri="{9D8B030D-6E8A-4147-A177-3AD203B41FA5}">
                      <a16:colId xmlns:a16="http://schemas.microsoft.com/office/drawing/2014/main" val="28428814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State 4</a:t>
                      </a:r>
                    </a:p>
                    <a:p>
                      <a:pPr algn="ctr"/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Transition (Label)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54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 (Null)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344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 (Null)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754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 (Null)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594256"/>
                  </a:ext>
                </a:extLst>
              </a:tr>
            </a:tbl>
          </a:graphicData>
        </a:graphic>
      </p:graphicFrame>
      <p:pic>
        <p:nvPicPr>
          <p:cNvPr id="3" name="圖片 2">
            <a:extLst>
              <a:ext uri="{FF2B5EF4-FFF2-40B4-BE49-F238E27FC236}">
                <a16:creationId xmlns:a16="http://schemas.microsoft.com/office/drawing/2014/main" id="{E142A816-62C7-42B9-9EA8-4807E56CE0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348634"/>
            <a:ext cx="3752850" cy="19812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4686F72D-7278-4EA5-A3B2-0CD2004A676A}"/>
              </a:ext>
            </a:extLst>
          </p:cNvPr>
          <p:cNvSpPr/>
          <p:nvPr/>
        </p:nvSpPr>
        <p:spPr>
          <a:xfrm>
            <a:off x="5917651" y="1478038"/>
            <a:ext cx="310534" cy="25877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14" name="直線單箭頭接點 15">
            <a:extLst>
              <a:ext uri="{FF2B5EF4-FFF2-40B4-BE49-F238E27FC236}">
                <a16:creationId xmlns:a16="http://schemas.microsoft.com/office/drawing/2014/main" id="{42CD12E3-395A-4F9D-A522-A602D0B9409D}"/>
              </a:ext>
            </a:extLst>
          </p:cNvPr>
          <p:cNvCxnSpPr>
            <a:cxnSpLocks/>
            <a:stCxn id="13" idx="2"/>
          </p:cNvCxnSpPr>
          <p:nvPr/>
        </p:nvCxnSpPr>
        <p:spPr>
          <a:xfrm flipH="1">
            <a:off x="3527884" y="1736812"/>
            <a:ext cx="2545034" cy="108012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矩形 15">
            <a:extLst>
              <a:ext uri="{FF2B5EF4-FFF2-40B4-BE49-F238E27FC236}">
                <a16:creationId xmlns:a16="http://schemas.microsoft.com/office/drawing/2014/main" id="{4EBD5325-608D-45B2-8992-45C129B8E0A1}"/>
              </a:ext>
            </a:extLst>
          </p:cNvPr>
          <p:cNvSpPr/>
          <p:nvPr/>
        </p:nvSpPr>
        <p:spPr>
          <a:xfrm>
            <a:off x="7102627" y="799513"/>
            <a:ext cx="421701" cy="25322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17" name="直線單箭頭接點 15">
            <a:extLst>
              <a:ext uri="{FF2B5EF4-FFF2-40B4-BE49-F238E27FC236}">
                <a16:creationId xmlns:a16="http://schemas.microsoft.com/office/drawing/2014/main" id="{891A4BDD-E439-408F-B0CC-1586A6CCA657}"/>
              </a:ext>
            </a:extLst>
          </p:cNvPr>
          <p:cNvCxnSpPr>
            <a:cxnSpLocks/>
            <a:stCxn id="16" idx="2"/>
          </p:cNvCxnSpPr>
          <p:nvPr/>
        </p:nvCxnSpPr>
        <p:spPr>
          <a:xfrm flipH="1">
            <a:off x="7200292" y="1052736"/>
            <a:ext cx="113186" cy="198022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單箭頭接點 15">
            <a:extLst>
              <a:ext uri="{FF2B5EF4-FFF2-40B4-BE49-F238E27FC236}">
                <a16:creationId xmlns:a16="http://schemas.microsoft.com/office/drawing/2014/main" id="{C0585EA8-B7D9-4855-8E69-FB7149D9A58C}"/>
              </a:ext>
            </a:extLst>
          </p:cNvPr>
          <p:cNvCxnSpPr>
            <a:cxnSpLocks/>
          </p:cNvCxnSpPr>
          <p:nvPr/>
        </p:nvCxnSpPr>
        <p:spPr>
          <a:xfrm>
            <a:off x="2021804" y="3668570"/>
            <a:ext cx="1553968" cy="184433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單箭頭接點 15">
            <a:extLst>
              <a:ext uri="{FF2B5EF4-FFF2-40B4-BE49-F238E27FC236}">
                <a16:creationId xmlns:a16="http://schemas.microsoft.com/office/drawing/2014/main" id="{CDB1E60C-49FF-4320-B7D3-9DED26E1234B}"/>
              </a:ext>
            </a:extLst>
          </p:cNvPr>
          <p:cNvCxnSpPr>
            <a:cxnSpLocks/>
          </p:cNvCxnSpPr>
          <p:nvPr/>
        </p:nvCxnSpPr>
        <p:spPr>
          <a:xfrm flipH="1">
            <a:off x="4355976" y="3668570"/>
            <a:ext cx="2844317" cy="188466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單箭頭接點 15">
            <a:extLst>
              <a:ext uri="{FF2B5EF4-FFF2-40B4-BE49-F238E27FC236}">
                <a16:creationId xmlns:a16="http://schemas.microsoft.com/office/drawing/2014/main" id="{C2121B1C-02D8-4E9F-9AB1-68FE8FFAF493}"/>
              </a:ext>
            </a:extLst>
          </p:cNvPr>
          <p:cNvCxnSpPr>
            <a:cxnSpLocks/>
          </p:cNvCxnSpPr>
          <p:nvPr/>
        </p:nvCxnSpPr>
        <p:spPr>
          <a:xfrm>
            <a:off x="5612324" y="5621590"/>
            <a:ext cx="723872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單箭頭接點 15">
            <a:extLst>
              <a:ext uri="{FF2B5EF4-FFF2-40B4-BE49-F238E27FC236}">
                <a16:creationId xmlns:a16="http://schemas.microsoft.com/office/drawing/2014/main" id="{542B36D8-3E10-49CB-99C8-D533093A204D}"/>
              </a:ext>
            </a:extLst>
          </p:cNvPr>
          <p:cNvCxnSpPr>
            <a:cxnSpLocks/>
          </p:cNvCxnSpPr>
          <p:nvPr/>
        </p:nvCxnSpPr>
        <p:spPr>
          <a:xfrm flipH="1">
            <a:off x="3963724" y="3668570"/>
            <a:ext cx="1256348" cy="177007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矩形 38">
            <a:extLst>
              <a:ext uri="{FF2B5EF4-FFF2-40B4-BE49-F238E27FC236}">
                <a16:creationId xmlns:a16="http://schemas.microsoft.com/office/drawing/2014/main" id="{CCB3B8A1-4169-41A5-A760-6F0B76591CB0}"/>
              </a:ext>
            </a:extLst>
          </p:cNvPr>
          <p:cNvSpPr/>
          <p:nvPr/>
        </p:nvSpPr>
        <p:spPr>
          <a:xfrm>
            <a:off x="7801011" y="5512904"/>
            <a:ext cx="615168" cy="37315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2204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內容版面配置區 13">
            <a:extLst>
              <a:ext uri="{FF2B5EF4-FFF2-40B4-BE49-F238E27FC236}">
                <a16:creationId xmlns:a16="http://schemas.microsoft.com/office/drawing/2014/main" id="{05FDF6A7-EC6F-41E8-9DD4-54C8F2E1FD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40736" y="1412875"/>
            <a:ext cx="6338727" cy="453072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/>
              <a:t>(c) Merge States </a:t>
            </a:r>
            <a:br>
              <a:rPr lang="en-US" altLang="zh-TW" sz="2800" b="1" dirty="0"/>
            </a:br>
            <a:r>
              <a:rPr lang="en-US" altLang="zh-TW" sz="2800" b="1" dirty="0"/>
              <a:t>Maximum Label = 2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C09BBBC-9AE6-48F0-8587-00A6774B358D}"/>
              </a:ext>
            </a:extLst>
          </p:cNvPr>
          <p:cNvSpPr/>
          <p:nvPr/>
        </p:nvSpPr>
        <p:spPr>
          <a:xfrm>
            <a:off x="2662981" y="2168860"/>
            <a:ext cx="756891" cy="7200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47B4F784-0DD8-43A3-A24D-B8B8FE03536A}"/>
              </a:ext>
            </a:extLst>
          </p:cNvPr>
          <p:cNvSpPr/>
          <p:nvPr/>
        </p:nvSpPr>
        <p:spPr>
          <a:xfrm>
            <a:off x="2662981" y="4545124"/>
            <a:ext cx="756891" cy="7200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84784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/>
              <a:t>(c) Merge States </a:t>
            </a:r>
            <a:br>
              <a:rPr lang="en-US" altLang="zh-TW" sz="2800" b="1" dirty="0"/>
            </a:br>
            <a:r>
              <a:rPr lang="en-US" altLang="zh-TW" sz="2800" b="1" dirty="0"/>
              <a:t>Maximum Label = 2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  <p:pic>
        <p:nvPicPr>
          <p:cNvPr id="3" name="內容版面配置區 2">
            <a:extLst>
              <a:ext uri="{FF2B5EF4-FFF2-40B4-BE49-F238E27FC236}">
                <a16:creationId xmlns:a16="http://schemas.microsoft.com/office/drawing/2014/main" id="{7D075BFB-4EC9-4984-840E-65DFF03F03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62000" y="1641008"/>
            <a:ext cx="7696200" cy="407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516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/>
              <a:t>(c) Merge States </a:t>
            </a:r>
            <a:br>
              <a:rPr lang="en-US" altLang="zh-TW" sz="2800" b="1" dirty="0"/>
            </a:br>
            <a:r>
              <a:rPr lang="en-US" altLang="zh-TW" sz="2800" b="1" dirty="0"/>
              <a:t>Maximum Label = 2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3088A819-BE2B-4802-A651-C431DBA44C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117492"/>
              </p:ext>
            </p:extLst>
          </p:nvPr>
        </p:nvGraphicFramePr>
        <p:xfrm>
          <a:off x="899592" y="1412776"/>
          <a:ext cx="7326814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6074">
                  <a:extLst>
                    <a:ext uri="{9D8B030D-6E8A-4147-A177-3AD203B41FA5}">
                      <a16:colId xmlns:a16="http://schemas.microsoft.com/office/drawing/2014/main" val="3056691041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643078740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166728837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2645664064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647187401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006284290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925124443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845775193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536857334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416340125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455003400"/>
                    </a:ext>
                  </a:extLst>
                </a:gridCol>
              </a:tblGrid>
              <a:tr h="324036">
                <a:tc gridSpan="11">
                  <a:txBody>
                    <a:bodyPr/>
                    <a:lstStyle/>
                    <a:p>
                      <a:r>
                        <a:rPr lang="en-US" altLang="zh-TW" dirty="0"/>
                        <a:t>State 1 Bitmap   (256 bits)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6542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f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g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/>
                        <a:t>i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575297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942711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AD8E4C28-B5C4-4724-9B53-77BE969955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682054"/>
              </p:ext>
            </p:extLst>
          </p:nvPr>
        </p:nvGraphicFramePr>
        <p:xfrm>
          <a:off x="899592" y="4043045"/>
          <a:ext cx="2283928" cy="2494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1964">
                  <a:extLst>
                    <a:ext uri="{9D8B030D-6E8A-4147-A177-3AD203B41FA5}">
                      <a16:colId xmlns:a16="http://schemas.microsoft.com/office/drawing/2014/main" val="4246201788"/>
                    </a:ext>
                  </a:extLst>
                </a:gridCol>
                <a:gridCol w="1141964">
                  <a:extLst>
                    <a:ext uri="{9D8B030D-6E8A-4147-A177-3AD203B41FA5}">
                      <a16:colId xmlns:a16="http://schemas.microsoft.com/office/drawing/2014/main" val="28428814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State 1</a:t>
                      </a:r>
                    </a:p>
                    <a:p>
                      <a:pPr algn="ctr"/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Transition (Label)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54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 (0)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344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 (0)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754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 (0)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594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 (0)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948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 (1)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597557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F1AED638-AFF1-4E4D-9E0F-F9B0ACEBF0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71122"/>
              </p:ext>
            </p:extLst>
          </p:nvPr>
        </p:nvGraphicFramePr>
        <p:xfrm>
          <a:off x="899592" y="2642634"/>
          <a:ext cx="7326814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6074">
                  <a:extLst>
                    <a:ext uri="{9D8B030D-6E8A-4147-A177-3AD203B41FA5}">
                      <a16:colId xmlns:a16="http://schemas.microsoft.com/office/drawing/2014/main" val="3056691041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643078740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166728837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2645664064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647187401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006284290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925124443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3845775193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536857334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416340125"/>
                    </a:ext>
                  </a:extLst>
                </a:gridCol>
                <a:gridCol w="666074">
                  <a:extLst>
                    <a:ext uri="{9D8B030D-6E8A-4147-A177-3AD203B41FA5}">
                      <a16:colId xmlns:a16="http://schemas.microsoft.com/office/drawing/2014/main" val="1455003400"/>
                    </a:ext>
                  </a:extLst>
                </a:gridCol>
              </a:tblGrid>
              <a:tr h="324036">
                <a:tc gridSpan="11">
                  <a:txBody>
                    <a:bodyPr/>
                    <a:lstStyle/>
                    <a:p>
                      <a:r>
                        <a:rPr lang="en-US" altLang="zh-TW" dirty="0"/>
                        <a:t>State 2 Bitmap   (256 bits)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6542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f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g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h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other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575297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942711"/>
                  </a:ext>
                </a:extLst>
              </a:tr>
            </a:tbl>
          </a:graphicData>
        </a:graphic>
      </p:graphicFrame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BDAE56EF-999A-49C6-A1FD-3CC04487D2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38126"/>
              </p:ext>
            </p:extLst>
          </p:nvPr>
        </p:nvGraphicFramePr>
        <p:xfrm>
          <a:off x="3405121" y="4033670"/>
          <a:ext cx="2283928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1964">
                  <a:extLst>
                    <a:ext uri="{9D8B030D-6E8A-4147-A177-3AD203B41FA5}">
                      <a16:colId xmlns:a16="http://schemas.microsoft.com/office/drawing/2014/main" val="4246201788"/>
                    </a:ext>
                  </a:extLst>
                </a:gridCol>
                <a:gridCol w="1141964">
                  <a:extLst>
                    <a:ext uri="{9D8B030D-6E8A-4147-A177-3AD203B41FA5}">
                      <a16:colId xmlns:a16="http://schemas.microsoft.com/office/drawing/2014/main" val="28428814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State 2</a:t>
                      </a:r>
                    </a:p>
                    <a:p>
                      <a:pPr algn="ctr"/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Transition (Label)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54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 (0)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344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 (1)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754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 (1)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594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 (1)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754640"/>
                  </a:ext>
                </a:extLst>
              </a:tr>
            </a:tbl>
          </a:graphicData>
        </a:graphic>
      </p:graphicFrame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B08D8CCA-B041-4873-9C6F-51A77C012C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007587"/>
              </p:ext>
            </p:extLst>
          </p:nvPr>
        </p:nvGraphicFramePr>
        <p:xfrm>
          <a:off x="5910650" y="4043045"/>
          <a:ext cx="291632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8162">
                  <a:extLst>
                    <a:ext uri="{9D8B030D-6E8A-4147-A177-3AD203B41FA5}">
                      <a16:colId xmlns:a16="http://schemas.microsoft.com/office/drawing/2014/main" val="4246201788"/>
                    </a:ext>
                  </a:extLst>
                </a:gridCol>
                <a:gridCol w="1458162">
                  <a:extLst>
                    <a:ext uri="{9D8B030D-6E8A-4147-A177-3AD203B41FA5}">
                      <a16:colId xmlns:a16="http://schemas.microsoft.com/office/drawing/2014/main" val="284288141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Common Transition Table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402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Index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Next State</a:t>
                      </a:r>
                      <a:endParaRPr lang="zh-TW" altLang="en-US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54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1_2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344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3_4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754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14140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/>
              <a:t>EXPERIMENTAL RESULTS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24</a:t>
            </a:fld>
            <a:endParaRPr lang="en-US" altLang="zh-TW"/>
          </a:p>
        </p:txBody>
      </p:sp>
      <p:pic>
        <p:nvPicPr>
          <p:cNvPr id="8" name="內容版面配置區 7">
            <a:extLst>
              <a:ext uri="{FF2B5EF4-FFF2-40B4-BE49-F238E27FC236}">
                <a16:creationId xmlns:a16="http://schemas.microsoft.com/office/drawing/2014/main" id="{C20AB5B0-B584-4902-B94A-74F29A080A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14437" y="1353722"/>
            <a:ext cx="6791325" cy="2457450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E52421EE-C3DA-41FC-BB0E-ACE482F8A8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7081" y="3871705"/>
            <a:ext cx="5553075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168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/>
              <a:t>EXPERIMENTAL RESULTS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25</a:t>
            </a:fld>
            <a:endParaRPr lang="en-US" altLang="zh-TW"/>
          </a:p>
        </p:txBody>
      </p:sp>
      <p:pic>
        <p:nvPicPr>
          <p:cNvPr id="7" name="內容版面配置區 6">
            <a:extLst>
              <a:ext uri="{FF2B5EF4-FFF2-40B4-BE49-F238E27FC236}">
                <a16:creationId xmlns:a16="http://schemas.microsoft.com/office/drawing/2014/main" id="{F9F91D62-36EF-495D-B0D7-6D6B2CB315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35596" y="1520788"/>
            <a:ext cx="7306580" cy="461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108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/>
              <a:t>(a) Maximum Label</a:t>
            </a:r>
            <a:br>
              <a:rPr lang="en-US" altLang="zh-TW" sz="2800" b="1" dirty="0"/>
            </a:br>
            <a:r>
              <a:rPr lang="en-US" altLang="zh-TW" sz="2800" b="1" dirty="0"/>
              <a:t>(b) Weight Graphs for DFA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B036D023-B38B-4EC2-ADA5-0F07870BF2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7717" y="1375371"/>
            <a:ext cx="6364765" cy="4909542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D3038281-EAA1-41BF-B32F-389530FDB70E}"/>
              </a:ext>
            </a:extLst>
          </p:cNvPr>
          <p:cNvSpPr/>
          <p:nvPr/>
        </p:nvSpPr>
        <p:spPr>
          <a:xfrm>
            <a:off x="4355976" y="1880828"/>
            <a:ext cx="864096" cy="259228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A8E32ABF-A678-4FFA-B72E-50CB4C725E57}"/>
              </a:ext>
            </a:extLst>
          </p:cNvPr>
          <p:cNvSpPr/>
          <p:nvPr/>
        </p:nvSpPr>
        <p:spPr>
          <a:xfrm>
            <a:off x="2915816" y="1871752"/>
            <a:ext cx="864096" cy="259228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417F5198-3B2B-4B71-BC86-8187C542ABBD}"/>
              </a:ext>
            </a:extLst>
          </p:cNvPr>
          <p:cNvSpPr txBox="1"/>
          <p:nvPr/>
        </p:nvSpPr>
        <p:spPr>
          <a:xfrm>
            <a:off x="251520" y="4952636"/>
            <a:ext cx="6372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(a[b-e][g-</a:t>
            </a:r>
            <a:r>
              <a:rPr lang="en-US" altLang="zh-TW" sz="28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i</a:t>
            </a:r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]|f[g-h]j)k+</a:t>
            </a:r>
            <a:endParaRPr lang="zh-TW" altLang="en-US" sz="2800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120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/>
              <a:t>(a) Maximum Label</a:t>
            </a:r>
            <a:br>
              <a:rPr lang="en-US" altLang="zh-TW" sz="2800" b="1" dirty="0"/>
            </a:br>
            <a:r>
              <a:rPr lang="en-US" altLang="zh-TW" sz="2800" b="1" dirty="0"/>
              <a:t>(b) Weight Graphs for DFA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r>
              <a:rPr lang="en-US" altLang="zh-TW" sz="2800" dirty="0"/>
              <a:t>Maximum Label = 2</a:t>
            </a:r>
            <a:endParaRPr lang="zh-TW" altLang="en-US" sz="2800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99F0139F-DBF5-4316-90A7-A0DE295686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420888"/>
            <a:ext cx="6480720" cy="3245595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55618DDB-D3D8-4B09-9E63-B0AE8F5BC414}"/>
              </a:ext>
            </a:extLst>
          </p:cNvPr>
          <p:cNvSpPr/>
          <p:nvPr/>
        </p:nvSpPr>
        <p:spPr>
          <a:xfrm>
            <a:off x="2807804" y="4869160"/>
            <a:ext cx="799489" cy="7191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974CE5D-A325-43E8-8533-2429C5943655}"/>
              </a:ext>
            </a:extLst>
          </p:cNvPr>
          <p:cNvSpPr/>
          <p:nvPr/>
        </p:nvSpPr>
        <p:spPr>
          <a:xfrm>
            <a:off x="1504259" y="3685712"/>
            <a:ext cx="799489" cy="719195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5A9273D-E3C8-4903-B7A7-29B96A6E98AB}"/>
              </a:ext>
            </a:extLst>
          </p:cNvPr>
          <p:cNvSpPr/>
          <p:nvPr/>
        </p:nvSpPr>
        <p:spPr>
          <a:xfrm>
            <a:off x="7008055" y="3573016"/>
            <a:ext cx="799489" cy="719195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DE6B4AF-C0BD-4FF2-BDBA-0F01DD16C143}"/>
              </a:ext>
            </a:extLst>
          </p:cNvPr>
          <p:cNvSpPr/>
          <p:nvPr/>
        </p:nvSpPr>
        <p:spPr>
          <a:xfrm>
            <a:off x="2807803" y="2428116"/>
            <a:ext cx="799489" cy="7191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79501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/>
              <a:t>(a) Maximum Label</a:t>
            </a:r>
            <a:br>
              <a:rPr lang="en-US" altLang="zh-TW" sz="2800" b="1" dirty="0"/>
            </a:br>
            <a:r>
              <a:rPr lang="en-US" altLang="zh-TW" sz="2800" b="1" dirty="0"/>
              <a:t>(b) Weight Graphs for DFA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r>
              <a:rPr lang="en-US" altLang="zh-TW" sz="2800" dirty="0"/>
              <a:t>Maximum Label = 2</a:t>
            </a:r>
            <a:endParaRPr lang="zh-TW" altLang="en-US" sz="2800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99F0139F-DBF5-4316-90A7-A0DE295686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420888"/>
            <a:ext cx="6480720" cy="3245595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55618DDB-D3D8-4B09-9E63-B0AE8F5BC414}"/>
              </a:ext>
            </a:extLst>
          </p:cNvPr>
          <p:cNvSpPr/>
          <p:nvPr/>
        </p:nvSpPr>
        <p:spPr>
          <a:xfrm>
            <a:off x="4334597" y="2428116"/>
            <a:ext cx="799489" cy="7191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974CE5D-A325-43E8-8533-2429C5943655}"/>
              </a:ext>
            </a:extLst>
          </p:cNvPr>
          <p:cNvSpPr/>
          <p:nvPr/>
        </p:nvSpPr>
        <p:spPr>
          <a:xfrm>
            <a:off x="1504259" y="3685712"/>
            <a:ext cx="799489" cy="719195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5A9273D-E3C8-4903-B7A7-29B96A6E98AB}"/>
              </a:ext>
            </a:extLst>
          </p:cNvPr>
          <p:cNvSpPr/>
          <p:nvPr/>
        </p:nvSpPr>
        <p:spPr>
          <a:xfrm>
            <a:off x="7008055" y="3573016"/>
            <a:ext cx="799489" cy="719195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DE6B4AF-C0BD-4FF2-BDBA-0F01DD16C143}"/>
              </a:ext>
            </a:extLst>
          </p:cNvPr>
          <p:cNvSpPr/>
          <p:nvPr/>
        </p:nvSpPr>
        <p:spPr>
          <a:xfrm>
            <a:off x="2807803" y="2428116"/>
            <a:ext cx="799489" cy="7191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4036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/>
              <a:t>(a) Maximum Label</a:t>
            </a:r>
            <a:br>
              <a:rPr lang="en-US" altLang="zh-TW" sz="2800" b="1" dirty="0"/>
            </a:br>
            <a:r>
              <a:rPr lang="en-US" altLang="zh-TW" sz="2800" b="1" dirty="0"/>
              <a:t>(b) Weight Graphs for DFA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r>
              <a:rPr lang="en-US" altLang="zh-TW" sz="2800" dirty="0"/>
              <a:t>Maximum Label = 2</a:t>
            </a:r>
            <a:endParaRPr lang="zh-TW" altLang="en-US" sz="2800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99F0139F-DBF5-4316-90A7-A0DE295686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420888"/>
            <a:ext cx="6480720" cy="3245595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55618DDB-D3D8-4B09-9E63-B0AE8F5BC414}"/>
              </a:ext>
            </a:extLst>
          </p:cNvPr>
          <p:cNvSpPr/>
          <p:nvPr/>
        </p:nvSpPr>
        <p:spPr>
          <a:xfrm>
            <a:off x="4348575" y="4833156"/>
            <a:ext cx="799489" cy="7191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974CE5D-A325-43E8-8533-2429C5943655}"/>
              </a:ext>
            </a:extLst>
          </p:cNvPr>
          <p:cNvSpPr/>
          <p:nvPr/>
        </p:nvSpPr>
        <p:spPr>
          <a:xfrm>
            <a:off x="1504259" y="3685712"/>
            <a:ext cx="799489" cy="719195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5A9273D-E3C8-4903-B7A7-29B96A6E98AB}"/>
              </a:ext>
            </a:extLst>
          </p:cNvPr>
          <p:cNvSpPr/>
          <p:nvPr/>
        </p:nvSpPr>
        <p:spPr>
          <a:xfrm>
            <a:off x="7008055" y="3573016"/>
            <a:ext cx="799489" cy="719195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DE6B4AF-C0BD-4FF2-BDBA-0F01DD16C143}"/>
              </a:ext>
            </a:extLst>
          </p:cNvPr>
          <p:cNvSpPr/>
          <p:nvPr/>
        </p:nvSpPr>
        <p:spPr>
          <a:xfrm>
            <a:off x="2807803" y="2428116"/>
            <a:ext cx="799489" cy="7191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7874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/>
              <a:t>(a) Maximum Label</a:t>
            </a:r>
            <a:br>
              <a:rPr lang="en-US" altLang="zh-TW" sz="2800" b="1" dirty="0"/>
            </a:br>
            <a:r>
              <a:rPr lang="en-US" altLang="zh-TW" sz="2800" b="1" dirty="0"/>
              <a:t>(b) Weight Graphs for DFA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r>
              <a:rPr lang="en-US" altLang="zh-TW" sz="2800" dirty="0"/>
              <a:t>Maximum Label = 2</a:t>
            </a:r>
            <a:endParaRPr lang="zh-TW" altLang="en-US" sz="2800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99F0139F-DBF5-4316-90A7-A0DE295686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420888"/>
            <a:ext cx="6480720" cy="3245595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55618DDB-D3D8-4B09-9E63-B0AE8F5BC414}"/>
              </a:ext>
            </a:extLst>
          </p:cNvPr>
          <p:cNvSpPr/>
          <p:nvPr/>
        </p:nvSpPr>
        <p:spPr>
          <a:xfrm>
            <a:off x="5706742" y="3573016"/>
            <a:ext cx="799489" cy="7191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974CE5D-A325-43E8-8533-2429C5943655}"/>
              </a:ext>
            </a:extLst>
          </p:cNvPr>
          <p:cNvSpPr/>
          <p:nvPr/>
        </p:nvSpPr>
        <p:spPr>
          <a:xfrm>
            <a:off x="1504259" y="3685712"/>
            <a:ext cx="799489" cy="719195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5A9273D-E3C8-4903-B7A7-29B96A6E98AB}"/>
              </a:ext>
            </a:extLst>
          </p:cNvPr>
          <p:cNvSpPr/>
          <p:nvPr/>
        </p:nvSpPr>
        <p:spPr>
          <a:xfrm>
            <a:off x="7008055" y="3573016"/>
            <a:ext cx="799489" cy="719195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DE6B4AF-C0BD-4FF2-BDBA-0F01DD16C143}"/>
              </a:ext>
            </a:extLst>
          </p:cNvPr>
          <p:cNvSpPr/>
          <p:nvPr/>
        </p:nvSpPr>
        <p:spPr>
          <a:xfrm>
            <a:off x="2807803" y="2428116"/>
            <a:ext cx="799489" cy="7191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24872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/>
              <a:t>(a) Maximum Label</a:t>
            </a:r>
            <a:br>
              <a:rPr lang="en-US" altLang="zh-TW" sz="2800" b="1" dirty="0"/>
            </a:br>
            <a:r>
              <a:rPr lang="en-US" altLang="zh-TW" sz="2800" b="1" dirty="0"/>
              <a:t>(b) Weight Graphs for DFA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r>
              <a:rPr lang="en-US" altLang="zh-TW" sz="2800" dirty="0"/>
              <a:t>Maximum Label = 2</a:t>
            </a:r>
            <a:endParaRPr lang="zh-TW" altLang="en-US" sz="2800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99F0139F-DBF5-4316-90A7-A0DE295686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420888"/>
            <a:ext cx="6480720" cy="3245595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55618DDB-D3D8-4B09-9E63-B0AE8F5BC414}"/>
              </a:ext>
            </a:extLst>
          </p:cNvPr>
          <p:cNvSpPr/>
          <p:nvPr/>
        </p:nvSpPr>
        <p:spPr>
          <a:xfrm>
            <a:off x="2807804" y="4869160"/>
            <a:ext cx="799489" cy="7191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DE6B4AF-C0BD-4FF2-BDBA-0F01DD16C143}"/>
              </a:ext>
            </a:extLst>
          </p:cNvPr>
          <p:cNvSpPr/>
          <p:nvPr/>
        </p:nvSpPr>
        <p:spPr>
          <a:xfrm>
            <a:off x="2807803" y="2428116"/>
            <a:ext cx="799489" cy="7191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63B0A753-795E-49B8-972E-55C4928504B8}"/>
              </a:ext>
            </a:extLst>
          </p:cNvPr>
          <p:cNvSpPr txBox="1"/>
          <p:nvPr/>
        </p:nvSpPr>
        <p:spPr>
          <a:xfrm>
            <a:off x="1903300" y="1958869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Number of Sub State = 1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190A975D-3100-43F6-8C67-3CE153F69A57}"/>
              </a:ext>
            </a:extLst>
          </p:cNvPr>
          <p:cNvSpPr txBox="1"/>
          <p:nvPr/>
        </p:nvSpPr>
        <p:spPr>
          <a:xfrm>
            <a:off x="1903300" y="5626135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Number of Sub State = 1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DD94C65B-D075-45D4-9404-C6706FC52E05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3607292" y="2328202"/>
            <a:ext cx="2728904" cy="45951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4944E7BC-B5CD-405E-A89C-7BE106042DF2}"/>
              </a:ext>
            </a:extLst>
          </p:cNvPr>
          <p:cNvCxnSpPr>
            <a:cxnSpLocks/>
          </p:cNvCxnSpPr>
          <p:nvPr/>
        </p:nvCxnSpPr>
        <p:spPr>
          <a:xfrm flipV="1">
            <a:off x="3607292" y="2307094"/>
            <a:ext cx="2942283" cy="295811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23C31B97-2020-46AC-8AE1-9D2F8F3FAD4D}"/>
              </a:ext>
            </a:extLst>
          </p:cNvPr>
          <p:cNvSpPr txBox="1"/>
          <p:nvPr/>
        </p:nvSpPr>
        <p:spPr>
          <a:xfrm>
            <a:off x="5900973" y="1630004"/>
            <a:ext cx="3300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1 + 1 = 2 </a:t>
            </a:r>
          </a:p>
          <a:p>
            <a:r>
              <a:rPr lang="en-US" altLang="zh-TW" b="1" dirty="0">
                <a:solidFill>
                  <a:srgbClr val="FF0000"/>
                </a:solidFill>
              </a:rPr>
              <a:t>2 &lt;= Maximum Label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541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/>
              <a:t>(a) Maximum Label</a:t>
            </a:r>
            <a:br>
              <a:rPr lang="en-US" altLang="zh-TW" sz="2800" b="1" dirty="0"/>
            </a:br>
            <a:r>
              <a:rPr lang="en-US" altLang="zh-TW" sz="2800" b="1" dirty="0"/>
              <a:t>(b) Weight Graphs for DFA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r>
              <a:rPr lang="en-US" altLang="zh-TW" sz="2800" dirty="0"/>
              <a:t>Maximum Label = 2</a:t>
            </a:r>
            <a:endParaRPr lang="zh-TW" altLang="en-US" sz="2800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99F0139F-DBF5-4316-90A7-A0DE295686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420888"/>
            <a:ext cx="6480720" cy="3245595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55618DDB-D3D8-4B09-9E63-B0AE8F5BC414}"/>
              </a:ext>
            </a:extLst>
          </p:cNvPr>
          <p:cNvSpPr/>
          <p:nvPr/>
        </p:nvSpPr>
        <p:spPr>
          <a:xfrm>
            <a:off x="2807804" y="4869160"/>
            <a:ext cx="799489" cy="7191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DE6B4AF-C0BD-4FF2-BDBA-0F01DD16C143}"/>
              </a:ext>
            </a:extLst>
          </p:cNvPr>
          <p:cNvSpPr/>
          <p:nvPr/>
        </p:nvSpPr>
        <p:spPr>
          <a:xfrm>
            <a:off x="2807803" y="2428116"/>
            <a:ext cx="799489" cy="7191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63B0A753-795E-49B8-972E-55C4928504B8}"/>
              </a:ext>
            </a:extLst>
          </p:cNvPr>
          <p:cNvSpPr txBox="1"/>
          <p:nvPr/>
        </p:nvSpPr>
        <p:spPr>
          <a:xfrm>
            <a:off x="2533838" y="3964401"/>
            <a:ext cx="142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Weight  = 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599432"/>
      </p:ext>
    </p:extLst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91219</TotalTime>
  <Words>1129</Words>
  <Application>Microsoft Office PowerPoint</Application>
  <PresentationFormat>如螢幕大小 (4:3)</PresentationFormat>
  <Paragraphs>474</Paragraphs>
  <Slides>25</Slides>
  <Notes>25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4" baseType="lpstr">
      <vt:lpstr>新細明體</vt:lpstr>
      <vt:lpstr>標楷體</vt:lpstr>
      <vt:lpstr>Arial</vt:lpstr>
      <vt:lpstr>Arial Black</vt:lpstr>
      <vt:lpstr>Cambria</vt:lpstr>
      <vt:lpstr>Consolas</vt:lpstr>
      <vt:lpstr>Times New Roman</vt:lpstr>
      <vt:lpstr>Wingdings</vt:lpstr>
      <vt:lpstr>Studio</vt:lpstr>
      <vt:lpstr>Memory-Efficient Regular Expression Search Using State Merging</vt:lpstr>
      <vt:lpstr>INTRODUCTION</vt:lpstr>
      <vt:lpstr>(a) Maximum Label (b) Weight Graphs for DFA</vt:lpstr>
      <vt:lpstr>(a) Maximum Label (b) Weight Graphs for DFA</vt:lpstr>
      <vt:lpstr>(a) Maximum Label (b) Weight Graphs for DFA</vt:lpstr>
      <vt:lpstr>(a) Maximum Label (b) Weight Graphs for DFA</vt:lpstr>
      <vt:lpstr>(a) Maximum Label (b) Weight Graphs for DFA</vt:lpstr>
      <vt:lpstr>(a) Maximum Label (b) Weight Graphs for DFA</vt:lpstr>
      <vt:lpstr>(a) Maximum Label (b) Weight Graphs for DFA</vt:lpstr>
      <vt:lpstr>(a) Maximum Label (b) Weight Graphs for DFA</vt:lpstr>
      <vt:lpstr>(a) Maximum Label (b) Weight Graphs for DFA</vt:lpstr>
      <vt:lpstr>(a) Maximum Label (b) Weight Graphs for DFA</vt:lpstr>
      <vt:lpstr>(a) Maximum Label (b) Weight Graphs for DFA</vt:lpstr>
      <vt:lpstr>(c) Merge States  Maximum Label = 2</vt:lpstr>
      <vt:lpstr>(c) Merge States  Maximum Label = 2</vt:lpstr>
      <vt:lpstr>(c) Merge States  Maximum Label = 2</vt:lpstr>
      <vt:lpstr>(c) Merge States  Maximum Label = 2</vt:lpstr>
      <vt:lpstr>(c) Merge States  Maximum Label = 2</vt:lpstr>
      <vt:lpstr>(c) Merge States  Maximum Label = 2</vt:lpstr>
      <vt:lpstr>(c) Merge States  Maximum Label = 2</vt:lpstr>
      <vt:lpstr>(c) Merge States  Maximum Label = 2</vt:lpstr>
      <vt:lpstr>(c) Merge States  Maximum Label = 2</vt:lpstr>
      <vt:lpstr>(c) Merge States  Maximum Label = 2</vt:lpstr>
      <vt:lpstr>EXPERIMENTAL RESULTS</vt:lpstr>
      <vt:lpstr>EXPERIMENTAL RESULTS</vt:lpstr>
    </vt:vector>
  </TitlesOfParts>
  <Company>mediahome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chriske</cp:lastModifiedBy>
  <cp:revision>3731</cp:revision>
  <cp:lastPrinted>2013-07-22T14:09:02Z</cp:lastPrinted>
  <dcterms:created xsi:type="dcterms:W3CDTF">2004-07-16T19:12:18Z</dcterms:created>
  <dcterms:modified xsi:type="dcterms:W3CDTF">2017-09-06T05:31:55Z</dcterms:modified>
</cp:coreProperties>
</file>